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27.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customXml/itemProps3.xml" ContentType="application/vnd.openxmlformats-officedocument.customXmlProperties+xml"/>
  <Override PartName="/ppt/slides/slide7.xml" ContentType="application/vnd.openxmlformats-officedocument.presentationml.slide+xml"/>
  <Override PartName="/ppt/slideMasters/slideMaster1.xml" ContentType="application/vnd.openxmlformats-officedocument.presentationml.slideMaster+xml"/>
  <Override PartName="/ppt/slides/slide26.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customXml/itemProps2.xml" ContentType="application/vnd.openxmlformats-officedocument.customXmlProperties+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9.xml" ContentType="application/vnd.openxmlformats-officedocument.presentationml.notesSlide+xml"/>
  <Default Extension="wmf" ContentType="image/x-wmf"/>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ppt/notesSlides/notesSlide23.xml" ContentType="application/vnd.openxmlformats-officedocument.presentationml.notesSlide+xml"/>
  <Override PartName="/ppt/slides/slide34.xml" ContentType="application/vnd.openxmlformats-officedocument.presentationml.slide+xml"/>
  <Override PartName="/ppt/notesSlides/notesSlide26.xml" ContentType="application/vnd.openxmlformats-officedocument.presentationml.notesSlide+xml"/>
  <Override PartName="/ppt/notesSlides/notesSlide12.xml" ContentType="application/vnd.openxmlformats-officedocument.presentationml.notesSlide+xml"/>
  <Override PartName="/docProps/custom.xml" ContentType="application/vnd.openxmlformats-officedocument.custom-properties+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Override PartName="/ppt/commentAuthors.xml" ContentType="application/vnd.openxmlformats-officedocument.presentationml.commentAuthors+xml"/>
  <Override PartName="/ppt/slides/slide3.xml" ContentType="application/vnd.openxmlformats-officedocument.presentationml.slide+xml"/>
  <Override PartName="/ppt/slides/slide4.xml" ContentType="application/vnd.openxmlformats-officedocument.presentationml.slide+xml"/>
  <Default Extension="png" ContentType="image/png"/>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notesSlides/notesSlide24.xml" ContentType="application/vnd.openxmlformats-officedocument.presentationml.notesSlide+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gif" ContentType="image/gif"/>
  <Override PartName="/ppt/notesSlides/notesSlide20.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bookmarkIdSeed="2">
  <p:sldMasterIdLst>
    <p:sldMasterId id="2147483649" r:id="rId4"/>
  </p:sldMasterIdLst>
  <p:notesMasterIdLst>
    <p:notesMasterId r:id="rId39"/>
  </p:notesMasterIdLst>
  <p:handoutMasterIdLst>
    <p:handoutMasterId r:id="rId40"/>
  </p:handoutMasterIdLst>
  <p:sldIdLst>
    <p:sldId id="269" r:id="rId5"/>
    <p:sldId id="394" r:id="rId6"/>
    <p:sldId id="388" r:id="rId7"/>
    <p:sldId id="421" r:id="rId8"/>
    <p:sldId id="397" r:id="rId9"/>
    <p:sldId id="410" r:id="rId10"/>
    <p:sldId id="417" r:id="rId11"/>
    <p:sldId id="412" r:id="rId12"/>
    <p:sldId id="407" r:id="rId13"/>
    <p:sldId id="409" r:id="rId14"/>
    <p:sldId id="418" r:id="rId15"/>
    <p:sldId id="352" r:id="rId16"/>
    <p:sldId id="396" r:id="rId17"/>
    <p:sldId id="398" r:id="rId18"/>
    <p:sldId id="401" r:id="rId19"/>
    <p:sldId id="404" r:id="rId20"/>
    <p:sldId id="420" r:id="rId21"/>
    <p:sldId id="419" r:id="rId22"/>
    <p:sldId id="403" r:id="rId23"/>
    <p:sldId id="376" r:id="rId24"/>
    <p:sldId id="400" r:id="rId25"/>
    <p:sldId id="406" r:id="rId26"/>
    <p:sldId id="405" r:id="rId27"/>
    <p:sldId id="402" r:id="rId28"/>
    <p:sldId id="416" r:id="rId29"/>
    <p:sldId id="415" r:id="rId30"/>
    <p:sldId id="385" r:id="rId31"/>
    <p:sldId id="324" r:id="rId32"/>
    <p:sldId id="390" r:id="rId33"/>
    <p:sldId id="391" r:id="rId34"/>
    <p:sldId id="392" r:id="rId35"/>
    <p:sldId id="411" r:id="rId36"/>
    <p:sldId id="413" r:id="rId37"/>
    <p:sldId id="414" r:id="rId3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E5D7BD"/>
    <a:srgbClr val="E5E2C2"/>
    <a:srgbClr val="CEBF80"/>
    <a:srgbClr val="B07305"/>
    <a:srgbClr val="FFCC99"/>
    <a:srgbClr val="FFFFCC"/>
    <a:srgbClr val="CCFFFF"/>
    <a:srgbClr val="EBD2FE"/>
    <a:srgbClr val="BAF3FE"/>
    <a:srgbClr val="8FB4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vertBarState="maximized">
    <p:restoredLeft sz="16651" autoAdjust="0"/>
    <p:restoredTop sz="84581" autoAdjust="0"/>
  </p:normalViewPr>
  <p:slideViewPr>
    <p:cSldViewPr snapToGrid="0">
      <p:cViewPr>
        <p:scale>
          <a:sx n="100" d="100"/>
          <a:sy n="100" d="100"/>
        </p:scale>
        <p:origin x="-512"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35" Type="http://schemas.openxmlformats.org/officeDocument/2006/relationships/slide" Target="slides/slide31.xml"/><Relationship Id="rId31" Type="http://schemas.openxmlformats.org/officeDocument/2006/relationships/slide" Target="slides/slide27.xml"/><Relationship Id="rId34" Type="http://schemas.openxmlformats.org/officeDocument/2006/relationships/slide" Target="slides/slide30.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7" Type="http://schemas.openxmlformats.org/officeDocument/2006/relationships/slide" Target="slides/slide3.xml"/><Relationship Id="rId36" Type="http://schemas.openxmlformats.org/officeDocument/2006/relationships/slide" Target="slides/slide32.xml"/><Relationship Id="rId43" Type="http://schemas.openxmlformats.org/officeDocument/2006/relationships/presProps" Target="presProps.xml"/><Relationship Id="rId1" Type="http://schemas.openxmlformats.org/officeDocument/2006/relationships/customXml" Target="../customXml/item1.xml"/><Relationship Id="rId24" Type="http://schemas.openxmlformats.org/officeDocument/2006/relationships/slide" Target="slides/slide20.xml"/><Relationship Id="rId25" Type="http://schemas.openxmlformats.org/officeDocument/2006/relationships/slide" Target="slides/slide21.xml"/><Relationship Id="rId8" Type="http://schemas.openxmlformats.org/officeDocument/2006/relationships/slide" Target="slides/slide4.xml"/><Relationship Id="rId13" Type="http://schemas.openxmlformats.org/officeDocument/2006/relationships/slide" Target="slides/slide9.xml"/><Relationship Id="rId10" Type="http://schemas.openxmlformats.org/officeDocument/2006/relationships/slide" Target="slides/slide6.xml"/><Relationship Id="rId32" Type="http://schemas.openxmlformats.org/officeDocument/2006/relationships/slide" Target="slides/slide28.xml"/><Relationship Id="rId37" Type="http://schemas.openxmlformats.org/officeDocument/2006/relationships/slide" Target="slides/slide33.xml"/><Relationship Id="rId12" Type="http://schemas.openxmlformats.org/officeDocument/2006/relationships/slide" Target="slides/slide8.xml"/><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3" Type="http://schemas.openxmlformats.org/officeDocument/2006/relationships/customXml" Target="../customXml/item3.xml"/><Relationship Id="rId27" Type="http://schemas.openxmlformats.org/officeDocument/2006/relationships/slide" Target="slides/slide23.xml"/><Relationship Id="rId14" Type="http://schemas.openxmlformats.org/officeDocument/2006/relationships/slide" Target="slides/slide10.xml"/><Relationship Id="rId23" Type="http://schemas.openxmlformats.org/officeDocument/2006/relationships/slide" Target="slides/slide19.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theme" Target="theme/theme1.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42" Type="http://schemas.openxmlformats.org/officeDocument/2006/relationships/commentAuthors" Target="commentAuthors.xml"/><Relationship Id="rId29" Type="http://schemas.openxmlformats.org/officeDocument/2006/relationships/slide" Target="slides/slide25.xml"/><Relationship Id="rId6" Type="http://schemas.openxmlformats.org/officeDocument/2006/relationships/slide" Target="slides/slide2.xml"/><Relationship Id="rId16" Type="http://schemas.openxmlformats.org/officeDocument/2006/relationships/slide" Target="slides/slide12.xml"/><Relationship Id="rId33" Type="http://schemas.openxmlformats.org/officeDocument/2006/relationships/slide" Target="slides/slide29.xml"/><Relationship Id="rId44" Type="http://schemas.openxmlformats.org/officeDocument/2006/relationships/viewProps" Target="viewProps.xml"/><Relationship Id="rId41" Type="http://schemas.openxmlformats.org/officeDocument/2006/relationships/printerSettings" Target="printerSettings/printerSettings1.bin"/><Relationship Id="rId5" Type="http://schemas.openxmlformats.org/officeDocument/2006/relationships/slide" Target="slides/slide1.xml"/><Relationship Id="rId15" Type="http://schemas.openxmlformats.org/officeDocument/2006/relationships/slide" Target="slides/slide11.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12/13/10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a:t>
            </a:r>
            <a:r>
              <a:rPr lang="en-US" dirty="0" err="1" smtClean="0"/>
              <a:t>hData</a:t>
            </a:r>
            <a:endParaRPr lang="en-US" dirty="0" smtClean="0"/>
          </a:p>
          <a:p>
            <a:r>
              <a:rPr lang="en-US" dirty="0" smtClean="0"/>
              <a:t>All components can display this data format.</a:t>
            </a:r>
          </a:p>
          <a:p>
            <a:r>
              <a:rPr lang="en-US" dirty="0" smtClean="0"/>
              <a:t>Display</a:t>
            </a:r>
            <a:r>
              <a:rPr lang="en-US" baseline="0" dirty="0" smtClean="0"/>
              <a:t> can be changed – without changing data</a:t>
            </a:r>
          </a:p>
          <a:p>
            <a:r>
              <a:rPr lang="en-US" baseline="0" smtClean="0"/>
              <a:t>Data can </a:t>
            </a:r>
            <a:r>
              <a:rPr lang="en-US" baseline="0" dirty="0" smtClean="0"/>
              <a:t>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two distinct pieces that make up the </a:t>
            </a:r>
            <a:r>
              <a:rPr lang="en-US" baseline="0" dirty="0" err="1" smtClean="0"/>
              <a:t>medcafe</a:t>
            </a:r>
            <a:r>
              <a:rPr lang="en-US" baseline="0" dirty="0" smtClean="0"/>
              <a:t> </a:t>
            </a:r>
            <a:r>
              <a:rPr lang="en-US" baseline="0" dirty="0" err="1" smtClean="0"/>
              <a:t>composable</a:t>
            </a:r>
            <a:r>
              <a:rPr lang="en-US" baseline="0" dirty="0" smtClean="0"/>
              <a:t> framework.</a:t>
            </a:r>
            <a:endParaRPr lang="en-US" baseline="0" smtClean="0"/>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a:t>
            </a:r>
            <a:r>
              <a:rPr lang="en-US" baseline="0" dirty="0" err="1" smtClean="0"/>
              <a:t>RESTful</a:t>
            </a:r>
            <a:r>
              <a:rPr lang="en-US" baseline="0" dirty="0" smtClean="0"/>
              <a:t>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Enforceable Specification of Policy:  Peter </a:t>
            </a:r>
            <a:r>
              <a:rPr lang="en-US" dirty="0" err="1" smtClean="0"/>
              <a:t>Mork</a:t>
            </a:r>
            <a:endParaRPr lang="en-US" dirty="0" smtClean="0"/>
          </a:p>
          <a:p>
            <a:r>
              <a:rPr lang="en-US" dirty="0" smtClean="0"/>
              <a:t>Data Reuse Agreements: Jean Stanford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dirty="0" smtClean="0"/>
              <a:t> + Patient Consent Management through enforceable</a:t>
            </a:r>
            <a:r>
              <a:rPr lang="en-US" baseline="0" dirty="0" smtClean="0"/>
              <a:t> policy</a:t>
            </a:r>
            <a:r>
              <a:rPr lang="en-US" dirty="0" smtClean="0"/>
              <a:t>, </a:t>
            </a:r>
          </a:p>
          <a:p>
            <a:r>
              <a:rPr lang="en-US" dirty="0" smtClean="0"/>
              <a:t>“</a:t>
            </a:r>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a:t>
            </a:r>
            <a:r>
              <a:rPr lang="en-US" baseline="0" dirty="0" err="1" smtClean="0"/>
              <a:t>MedCafe</a:t>
            </a:r>
            <a:r>
              <a:rPr lang="en-US" baseline="0" dirty="0" smtClean="0"/>
              <a:t>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a:t>
            </a:r>
            <a:r>
              <a:rPr lang="en-US" baseline="0" dirty="0" smtClean="0"/>
              <a:t>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a:t>
            </a:r>
            <a:r>
              <a:rPr lang="en-US" dirty="0" err="1" smtClean="0"/>
              <a:t>composable</a:t>
            </a:r>
            <a:r>
              <a:rPr lang="en-US" dirty="0" smtClean="0"/>
              <a:t> interface, giving</a:t>
            </a:r>
            <a:r>
              <a:rPr lang="en-US" baseline="0" dirty="0" smtClean="0"/>
              <a:t> </a:t>
            </a:r>
            <a:r>
              <a:rPr lang="en-US" dirty="0" smtClean="0"/>
              <a:t>users maximum flexibility to configure the interface to their needs </a:t>
            </a:r>
          </a:p>
          <a:p>
            <a:r>
              <a:rPr lang="en-US" dirty="0" smtClean="0"/>
              <a:t>Create a framework in which to run standalone </a:t>
            </a:r>
            <a:r>
              <a:rPr lang="en-US" dirty="0" err="1" smtClean="0"/>
              <a:t>composable</a:t>
            </a:r>
            <a:r>
              <a:rPr lang="en-US" dirty="0" smtClean="0"/>
              <a:t>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a:t>
            </a:r>
            <a:r>
              <a:rPr lang="en-US" baseline="0" dirty="0" smtClean="0"/>
              <a:t>South, East, West, Center</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0" y="1032"/>
            <a:ext cx="9144000"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FF9900"/>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cstate="print"/>
          <a:stretch>
            <a:fillRect/>
          </a:stretch>
        </p:blipFill>
        <p:spPr>
          <a:xfrm>
            <a:off x="7073360" y="250444"/>
            <a:ext cx="1765840"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FDAA03"/>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FDAA03"/>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FDAA03"/>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FDAA03"/>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ligman@mitre.or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gif"/><Relationship Id="rId4" Type="http://schemas.openxmlformats.org/officeDocument/2006/relationships/image" Target="../media/image21.gif"/><Relationship Id="rId5" Type="http://schemas.openxmlformats.org/officeDocument/2006/relationships/image" Target="../media/image22.gif"/><Relationship Id="rId7" Type="http://schemas.openxmlformats.org/officeDocument/2006/relationships/image" Target="../media/image24.gif"/><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gif"/><Relationship Id="rId3" Type="http://schemas.openxmlformats.org/officeDocument/2006/relationships/image" Target="../media/image22.gif"/><Relationship Id="rId5" Type="http://schemas.openxmlformats.org/officeDocument/2006/relationships/image" Target="../media/image24.gif"/></Relationships>
</file>

<file path=ppt/slides/_rels/slide15.xml.rels><?xml version="1.0" encoding="UTF-8" standalone="yes"?>
<Relationships xmlns="http://schemas.openxmlformats.org/package/2006/relationships"><Relationship Id="rId4" Type="http://schemas.openxmlformats.org/officeDocument/2006/relationships/image" Target="../media/image27.jpe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jpeg"/><Relationship Id="rId5"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 Id="rId5"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3"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medcafe.mitre.org:808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3" Type="http://schemas.openxmlformats.org/officeDocument/2006/relationships/image" Target="../media/image35.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projects.openhealthtools.org/sf/sfmain/do/hom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4" Type="http://schemas.openxmlformats.org/officeDocument/2006/relationships/image" Target="../media/image8.jpeg"/><Relationship Id="rId10" Type="http://schemas.openxmlformats.org/officeDocument/2006/relationships/image" Target="../media/image14.jpeg"/><Relationship Id="rId5" Type="http://schemas.openxmlformats.org/officeDocument/2006/relationships/image" Target="../media/image9.png"/><Relationship Id="rId7" Type="http://schemas.openxmlformats.org/officeDocument/2006/relationships/image" Target="../media/image11.gif"/><Relationship Id="rId11"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5.xml"/><Relationship Id="rId9" Type="http://schemas.openxmlformats.org/officeDocument/2006/relationships/image" Target="../media/image13.jpeg"/><Relationship Id="rId3" Type="http://schemas.openxmlformats.org/officeDocument/2006/relationships/image" Target="../media/image7.jpeg"/><Relationship Id="rId6"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err="1" smtClean="0">
                <a:solidFill>
                  <a:schemeClr val="tx1"/>
                </a:solidFill>
              </a:rPr>
              <a:t>medCafe</a:t>
            </a:r>
            <a:r>
              <a:rPr lang="en-US" altLang="en-US" sz="4800" dirty="0" smtClean="0">
                <a:solidFill>
                  <a:schemeClr val="tx1"/>
                </a:solidFill>
              </a:rPr>
              <a:t> Brown Bag</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mgreer@mitre.org</a:t>
            </a:r>
            <a:r>
              <a:rPr lang="en-US" altLang="en-US" b="0" dirty="0" smtClean="0"/>
              <a:t>  </a:t>
            </a:r>
          </a:p>
        </p:txBody>
      </p:sp>
      <p:sp>
        <p:nvSpPr>
          <p:cNvPr id="4" name="TextBox 3"/>
          <p:cNvSpPr txBox="1"/>
          <p:nvPr/>
        </p:nvSpPr>
        <p:spPr>
          <a:xfrm>
            <a:off x="5932470" y="5680184"/>
            <a:ext cx="2958957" cy="954107"/>
          </a:xfrm>
          <a:prstGeom prst="rect">
            <a:avLst/>
          </a:prstGeom>
          <a:noFill/>
        </p:spPr>
        <p:txBody>
          <a:bodyPr wrap="square" rtlCol="0">
            <a:spAutoFit/>
          </a:bodyPr>
          <a:lstStyle/>
          <a:p>
            <a:r>
              <a:rPr lang="en-US" dirty="0" smtClean="0"/>
              <a:t>MITRE Internal Information</a:t>
            </a:r>
          </a:p>
          <a:p>
            <a:r>
              <a:rPr lang="en-US" dirty="0" smtClean="0"/>
              <a:t>For Limited External Release</a:t>
            </a:r>
          </a:p>
          <a:p>
            <a:r>
              <a:rPr lang="en-US" dirty="0" smtClean="0"/>
              <a:t>Not approved for further distribution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err="1" smtClean="0"/>
              <a:t>medCafe</a:t>
            </a:r>
            <a:r>
              <a:rPr lang="en-US" dirty="0" smtClean="0"/>
              <a:t>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4" name="Rounded Rectangle 3"/>
          <p:cNvSpPr/>
          <p:nvPr/>
        </p:nvSpPr>
        <p:spPr>
          <a:xfrm>
            <a:off x="4399855" y="29651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3265861" y="1197458"/>
            <a:ext cx="2146742" cy="307777"/>
          </a:xfrm>
          <a:prstGeom prst="rect">
            <a:avLst/>
          </a:prstGeom>
          <a:noFill/>
        </p:spPr>
        <p:txBody>
          <a:bodyPr wrap="none" rtlCol="0">
            <a:spAutoFit/>
          </a:bodyPr>
          <a:lstStyle/>
          <a:p>
            <a:r>
              <a:rPr lang="en-US" dirty="0" err="1" smtClean="0"/>
              <a:t>Composable</a:t>
            </a:r>
            <a:r>
              <a:rPr lang="en-US" dirty="0" smtClean="0"/>
              <a:t> Framework </a:t>
            </a:r>
            <a:endParaRPr lang="en-US" dirty="0"/>
          </a:p>
        </p:txBody>
      </p:sp>
      <p:grpSp>
        <p:nvGrpSpPr>
          <p:cNvPr id="3" name="Group 19"/>
          <p:cNvGrpSpPr/>
          <p:nvPr/>
        </p:nvGrpSpPr>
        <p:grpSpPr>
          <a:xfrm>
            <a:off x="4724400" y="3022600"/>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4" cstate="print"/>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9" name="Group 11"/>
          <p:cNvGrpSpPr/>
          <p:nvPr/>
        </p:nvGrpSpPr>
        <p:grpSpPr>
          <a:xfrm>
            <a:off x="5207000" y="38481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5" cstate="print"/>
            <a:stretch>
              <a:fillRect/>
            </a:stretch>
          </p:blipFill>
          <p:spPr>
            <a:xfrm>
              <a:off x="1676400" y="2393950"/>
              <a:ext cx="1341549" cy="476250"/>
            </a:xfrm>
            <a:prstGeom prst="rect">
              <a:avLst/>
            </a:prstGeom>
          </p:spPr>
        </p:pic>
      </p:grpSp>
      <p:grpSp>
        <p:nvGrpSpPr>
          <p:cNvPr id="10" name="Group 26"/>
          <p:cNvGrpSpPr/>
          <p:nvPr/>
        </p:nvGrpSpPr>
        <p:grpSpPr>
          <a:xfrm>
            <a:off x="7874000" y="29210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6"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6972300" y="3162301"/>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75300" y="2463800"/>
            <a:ext cx="685800" cy="4572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2171700" y="2387600"/>
            <a:ext cx="774700" cy="5080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4290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7"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a:stCxn id="44" idx="1"/>
          </p:cNvCxnSpPr>
          <p:nvPr/>
        </p:nvCxnSpPr>
        <p:spPr>
          <a:xfrm rot="10800000" flipV="1">
            <a:off x="7429500" y="3867150"/>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7094504" y="4005296"/>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918200" y="22225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918200" y="22375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3942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pic>
        <p:nvPicPr>
          <p:cNvPr id="57" name="Picture 56" descr="logo_jquery_215x53.gif"/>
          <p:cNvPicPr>
            <a:picLocks noChangeAspect="1"/>
          </p:cNvPicPr>
          <p:nvPr/>
        </p:nvPicPr>
        <p:blipFill>
          <a:blip r:embed="rId8" cstate="print"/>
          <a:stretch>
            <a:fillRect/>
          </a:stretch>
        </p:blipFill>
        <p:spPr>
          <a:xfrm>
            <a:off x="1162051" y="3016250"/>
            <a:ext cx="1416768" cy="349250"/>
          </a:xfrm>
          <a:prstGeom prst="rect">
            <a:avLst/>
          </a:prstGeom>
        </p:spPr>
      </p:pic>
      <p:sp>
        <p:nvSpPr>
          <p:cNvPr id="77" name="TextBox 76"/>
          <p:cNvSpPr txBox="1"/>
          <p:nvPr/>
        </p:nvSpPr>
        <p:spPr>
          <a:xfrm>
            <a:off x="1689100" y="4495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1447800" y="4864100"/>
            <a:ext cx="1661633" cy="307777"/>
          </a:xfrm>
          <a:prstGeom prst="rect">
            <a:avLst/>
          </a:prstGeom>
          <a:noFill/>
        </p:spPr>
        <p:txBody>
          <a:bodyPr wrap="none" rtlCol="0">
            <a:spAutoFit/>
          </a:bodyPr>
          <a:lstStyle/>
          <a:p>
            <a:r>
              <a:rPr lang="en-US" dirty="0" err="1" smtClean="0"/>
              <a:t>medCafe</a:t>
            </a:r>
            <a:r>
              <a:rPr lang="en-US" dirty="0" smtClean="0"/>
              <a:t> Interface</a:t>
            </a:r>
            <a:endParaRPr lang="en-US" dirty="0"/>
          </a:p>
        </p:txBody>
      </p:sp>
      <p:sp>
        <p:nvSpPr>
          <p:cNvPr id="105" name="TextBox 104"/>
          <p:cNvSpPr txBox="1"/>
          <p:nvPr/>
        </p:nvSpPr>
        <p:spPr>
          <a:xfrm>
            <a:off x="4775200" y="4826000"/>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7903540" y="4445000"/>
            <a:ext cx="961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4876800" y="4406901"/>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Health-data Server Architecture</a:t>
            </a:r>
            <a:endParaRPr lang="en-US" dirty="0"/>
          </a:p>
        </p:txBody>
      </p:sp>
      <p:sp>
        <p:nvSpPr>
          <p:cNvPr id="4" name="Rounded Rectangle 3"/>
          <p:cNvSpPr/>
          <p:nvPr/>
        </p:nvSpPr>
        <p:spPr>
          <a:xfrm>
            <a:off x="2028130" y="2517427"/>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3" name="Group 19"/>
          <p:cNvGrpSpPr/>
          <p:nvPr/>
        </p:nvGrpSpPr>
        <p:grpSpPr>
          <a:xfrm>
            <a:off x="2352675" y="2574925"/>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2"/>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5" name="Group 11"/>
          <p:cNvGrpSpPr/>
          <p:nvPr/>
        </p:nvGrpSpPr>
        <p:grpSpPr>
          <a:xfrm>
            <a:off x="2835275" y="3400425"/>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3"/>
            <a:stretch>
              <a:fillRect/>
            </a:stretch>
          </p:blipFill>
          <p:spPr>
            <a:xfrm>
              <a:off x="1676400" y="2393950"/>
              <a:ext cx="1341549" cy="476250"/>
            </a:xfrm>
            <a:prstGeom prst="rect">
              <a:avLst/>
            </a:prstGeom>
          </p:spPr>
        </p:pic>
      </p:grpSp>
      <p:grpSp>
        <p:nvGrpSpPr>
          <p:cNvPr id="6" name="Group 26"/>
          <p:cNvGrpSpPr/>
          <p:nvPr/>
        </p:nvGrpSpPr>
        <p:grpSpPr>
          <a:xfrm>
            <a:off x="5502275" y="2473325"/>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4"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4600575" y="2714626"/>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7" name="Group 46"/>
          <p:cNvGrpSpPr/>
          <p:nvPr/>
        </p:nvGrpSpPr>
        <p:grpSpPr>
          <a:xfrm>
            <a:off x="5502275" y="2981325"/>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5"/>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p:nvPr/>
        </p:nvCxnSpPr>
        <p:spPr>
          <a:xfrm rot="10800000" flipV="1">
            <a:off x="5057775" y="3419475"/>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4722779" y="3557621"/>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3546475" y="1774825"/>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3546475" y="1789877"/>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5578475" y="3946525"/>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2403475" y="4378325"/>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5531815" y="3997325"/>
            <a:ext cx="1088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2505075" y="3959226"/>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mlexample.jpg"/>
          <p:cNvPicPr>
            <a:picLocks noChangeAspect="1"/>
          </p:cNvPicPr>
          <p:nvPr/>
        </p:nvPicPr>
        <p:blipFill>
          <a:blip r:embed="rId5"/>
          <a:stretch>
            <a:fillRect/>
          </a:stretch>
        </p:blipFill>
        <p:spPr>
          <a:xfrm>
            <a:off x="5368924" y="2248412"/>
            <a:ext cx="3349625" cy="2456938"/>
          </a:xfrm>
          <a:prstGeom prst="rect">
            <a:avLst/>
          </a:prstGeom>
          <a:ln>
            <a:solidFill>
              <a:schemeClr val="tx2">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a:stretch>
            <a:fillRect/>
          </a:stretch>
        </p:blipFill>
        <p:spPr>
          <a:xfrm>
            <a:off x="489796" y="1206500"/>
            <a:ext cx="4405206" cy="4610100"/>
          </a:xfrm>
        </p:spPr>
      </p:pic>
      <p:pic>
        <p:nvPicPr>
          <p:cNvPr id="5" name="Picture 4" descr="formattedDetail.png"/>
          <p:cNvPicPr>
            <a:picLocks noChangeAspect="1"/>
          </p:cNvPicPr>
          <p:nvPr/>
        </p:nvPicPr>
        <p:blipFill>
          <a:blip r:embed="rId4"/>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endParaRPr lang="en-US" sz="1000" b="1" kern="0" dirty="0" smtClean="0">
              <a:latin typeface="+mn-lt"/>
            </a:endParaRP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a:t>
            </a:r>
            <a:r>
              <a:rPr lang="en-US" sz="1000" b="1" dirty="0" smtClean="0">
                <a:solidFill>
                  <a:srgbClr val="000000"/>
                </a:solidFill>
                <a:latin typeface="Arial"/>
              </a:rPr>
              <a:t>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a:srcRect l="-29135" r="-29135"/>
          <a:stretch>
            <a:fillRect/>
          </a:stretch>
        </p:blip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Covered	</a:t>
            </a:r>
            <a:endParaRPr lang="en-US" dirty="0"/>
          </a:p>
        </p:txBody>
      </p:sp>
      <p:sp>
        <p:nvSpPr>
          <p:cNvPr id="3" name="Content Placeholder 2"/>
          <p:cNvSpPr>
            <a:spLocks noGrp="1"/>
          </p:cNvSpPr>
          <p:nvPr>
            <p:ph idx="1"/>
          </p:nvPr>
        </p:nvSpPr>
        <p:spPr/>
        <p:txBody>
          <a:bodyPr/>
          <a:lstStyle/>
          <a:p>
            <a:r>
              <a:rPr lang="en-US" dirty="0" smtClean="0"/>
              <a:t>Security (</a:t>
            </a:r>
            <a:r>
              <a:rPr lang="en-US" dirty="0" err="1" smtClean="0"/>
              <a:t>Oauth</a:t>
            </a:r>
            <a:r>
              <a:rPr lang="en-US" dirty="0" smtClean="0"/>
              <a:t>)/ login</a:t>
            </a:r>
          </a:p>
          <a:p>
            <a:r>
              <a:rPr lang="en-US" dirty="0" smtClean="0"/>
              <a:t>Email alerts</a:t>
            </a:r>
          </a:p>
          <a:p>
            <a:r>
              <a:rPr lang="en-US" dirty="0" smtClean="0"/>
              <a:t>Transcription</a:t>
            </a:r>
          </a:p>
          <a:p>
            <a:r>
              <a:rPr lang="en-US" dirty="0" smtClean="0"/>
              <a:t>Multimodal data capture</a:t>
            </a:r>
          </a:p>
          <a:p>
            <a:r>
              <a:rPr lang="en-US" dirty="0" smtClean="0"/>
              <a:t>But</a:t>
            </a:r>
            <a:br>
              <a:rPr lang="en-US" dirty="0" smtClean="0"/>
            </a:br>
            <a:r>
              <a:rPr lang="en-US" dirty="0" err="1" smtClean="0"/>
              <a:t>MedCafe</a:t>
            </a:r>
            <a:r>
              <a:rPr lang="en-US" dirty="0" smtClean="0"/>
              <a:t> : anyone can create and add components..</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68300" y="711200"/>
            <a:ext cx="8128000" cy="4770438"/>
          </a:xfrm>
        </p:spPr>
        <p:txBody>
          <a:bodyPr/>
          <a:lstStyle/>
          <a:p>
            <a:pPr>
              <a:spcAft>
                <a:spcPts val="0"/>
              </a:spcAft>
            </a:pPr>
            <a:r>
              <a:rPr lang="en-US" dirty="0" smtClean="0"/>
              <a:t>VA </a:t>
            </a:r>
            <a:r>
              <a:rPr lang="en-US" dirty="0" err="1" smtClean="0"/>
              <a:t>VistA</a:t>
            </a:r>
            <a:r>
              <a:rPr lang="en-US" dirty="0" smtClean="0"/>
              <a:t> Modernization</a:t>
            </a:r>
          </a:p>
          <a:p>
            <a:pPr lvl="1">
              <a:spcAft>
                <a:spcPts val="0"/>
              </a:spcAft>
            </a:pPr>
            <a:r>
              <a:rPr lang="en-US" sz="1800" dirty="0" smtClean="0"/>
              <a:t>ACT-IAC Vista Modernization</a:t>
            </a:r>
          </a:p>
          <a:p>
            <a:pPr lvl="1">
              <a:spcAft>
                <a:spcPts val="0"/>
              </a:spcAft>
            </a:pPr>
            <a:r>
              <a:rPr lang="en-US" sz="1800" dirty="0" smtClean="0"/>
              <a:t>Carnegie Mellon report recommending Open Source solution for </a:t>
            </a:r>
            <a:r>
              <a:rPr lang="en-US" sz="1800" dirty="0" err="1" smtClean="0"/>
              <a:t>VistA</a:t>
            </a:r>
            <a:endParaRPr lang="en-US" sz="1800" dirty="0" smtClean="0"/>
          </a:p>
          <a:p>
            <a:pPr lvl="1">
              <a:spcAft>
                <a:spcPts val="0"/>
              </a:spcAft>
            </a:pPr>
            <a:r>
              <a:rPr lang="en-US" sz="1800" dirty="0" smtClean="0"/>
              <a:t>Patient Centric approach</a:t>
            </a:r>
          </a:p>
          <a:p>
            <a:pPr>
              <a:spcAft>
                <a:spcPts val="0"/>
              </a:spcAft>
            </a:pPr>
            <a:r>
              <a:rPr lang="en-US" dirty="0" smtClean="0"/>
              <a:t>Clinical Groupware</a:t>
            </a:r>
          </a:p>
          <a:p>
            <a:pPr lvl="1">
              <a:spcAft>
                <a:spcPts val="0"/>
              </a:spcAft>
            </a:pPr>
            <a:r>
              <a:rPr lang="en-US" sz="1800" dirty="0" smtClean="0"/>
              <a:t>ONC commits $60 million to 4 grants to solve EHR problems</a:t>
            </a:r>
          </a:p>
          <a:p>
            <a:pPr lvl="1">
              <a:spcAft>
                <a:spcPts val="0"/>
              </a:spcAft>
            </a:pPr>
            <a:r>
              <a:rPr lang="en-US" sz="1800" dirty="0" smtClean="0"/>
              <a:t>Harvard 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800" dirty="0" smtClean="0"/>
              <a:t>Clinical Groupware Consortium</a:t>
            </a:r>
          </a:p>
          <a:p>
            <a:pPr>
              <a:spcAft>
                <a:spcPts val="0"/>
              </a:spcAft>
            </a:pPr>
            <a:r>
              <a:rPr lang="en-US" dirty="0" smtClean="0"/>
              <a:t>New Data Delivery Platforms</a:t>
            </a:r>
          </a:p>
          <a:p>
            <a:pPr lvl="1">
              <a:spcAft>
                <a:spcPts val="0"/>
              </a:spcAft>
            </a:pPr>
            <a:r>
              <a:rPr lang="en-US" sz="1800" dirty="0" smtClean="0"/>
              <a:t>iPad Apps, smart phone apps,..</a:t>
            </a:r>
          </a:p>
          <a:p>
            <a:pPr>
              <a:spcAft>
                <a:spcPts val="0"/>
              </a:spcAft>
            </a:pPr>
            <a:r>
              <a:rPr lang="en-US" dirty="0" smtClean="0"/>
              <a:t>Modularization Certification</a:t>
            </a:r>
          </a:p>
          <a:p>
            <a:pPr lvl="1">
              <a:spcAft>
                <a:spcPts val="0"/>
              </a:spcAft>
            </a:pPr>
            <a:r>
              <a:rPr lang="en-US" sz="1800" dirty="0" smtClean="0"/>
              <a:t>HHS Certification process ("meaningful use of certified EHR technology”) for modular apps</a:t>
            </a:r>
          </a:p>
          <a:p>
            <a:pPr lvl="1">
              <a:spcAft>
                <a:spcPts val="0"/>
              </a:spcAft>
            </a:pPr>
            <a:r>
              <a:rPr lang="en-US" sz="1800" dirty="0" smtClean="0"/>
              <a:t>CCHIT certification program for components of </a:t>
            </a:r>
            <a:r>
              <a:rPr lang="en-US" sz="1800" dirty="0" err="1" smtClean="0"/>
              <a:t>EHRs</a:t>
            </a:r>
            <a:endParaRPr lang="en-US" sz="1800" dirty="0" smtClean="0"/>
          </a:p>
          <a:p>
            <a:endParaRPr lang="en-US" dirty="0" smtClean="0"/>
          </a:p>
          <a:p>
            <a:pPr lvl="1"/>
            <a:endParaRPr lang="en-US" dirty="0" smtClean="0"/>
          </a:p>
          <a:p>
            <a:endParaRPr lang="en-US" dirty="0"/>
          </a:p>
        </p:txBody>
      </p:sp>
      <p:sp>
        <p:nvSpPr>
          <p:cNvPr id="5" name="Rectangle 4"/>
          <p:cNvSpPr/>
          <p:nvPr/>
        </p:nvSpPr>
        <p:spPr>
          <a:xfrm>
            <a:off x="233022" y="60956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a:srcRect l="-6326" r="-6326"/>
          <a:stretch>
            <a:fillRect/>
          </a:stretch>
        </p:blip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3" descr="medCafe-coverflow.png">
            <a:hlinkClick r:id="rId3"/>
          </p:cNvPr>
          <p:cNvPicPr>
            <a:picLocks noChangeAspect="1"/>
          </p:cNvPicPr>
          <p:nvPr/>
        </p:nvPicPr>
        <p:blipFill>
          <a:blip r:embed="rId4" cstate="print">
            <a:lum bright="58000" contrast="-70000"/>
          </a:blip>
          <a:stretch>
            <a:fillRect/>
          </a:stretch>
        </p:blipFill>
        <p:spPr bwMode="auto">
          <a:xfrm>
            <a:off x="190093" y="1022350"/>
            <a:ext cx="8690461" cy="5219700"/>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2320667" y="3020037"/>
            <a:ext cx="4945585" cy="1323439"/>
          </a:xfrm>
          <a:prstGeom prst="rect">
            <a:avLst/>
          </a:prstGeom>
          <a:noFill/>
        </p:spPr>
        <p:txBody>
          <a:bodyPr wrap="none" rtlCol="0">
            <a:spAutoFit/>
          </a:bodyPr>
          <a:lstStyle/>
          <a:p>
            <a:r>
              <a:rPr lang="en-US" sz="4000" dirty="0" smtClean="0"/>
              <a:t>Fast Jump: </a:t>
            </a:r>
            <a:r>
              <a:rPr lang="en-US" sz="4000" dirty="0" err="1" smtClean="0"/>
              <a:t>medCafe</a:t>
            </a:r>
            <a:endParaRPr lang="en-US" sz="4000" dirty="0" smtClean="0"/>
          </a:p>
          <a:p>
            <a:r>
              <a:rPr lang="en-US" sz="4000" dirty="0" smtClean="0"/>
              <a:t>Thank you!</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a:t>
            </a:r>
            <a:r>
              <a:rPr lang="en-US" dirty="0" smtClean="0"/>
              <a:t>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Virtual 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Dental 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a:t>
            </a:r>
            <a:r>
              <a:rPr lang="en-US" smtClean="0"/>
              <a:t>not optimal</a:t>
            </a:r>
          </a:p>
          <a:p>
            <a:r>
              <a:rPr lang="en-US" dirty="0" smtClean="0"/>
              <a:t>Streamline workflow through timelier data re-acquisition</a:t>
            </a:r>
          </a:p>
          <a:p>
            <a:r>
              <a:rPr lang="en-US" dirty="0" smtClean="0"/>
              <a:t>Provide functionality to deal with physician ‘pain points’</a:t>
            </a:r>
          </a:p>
          <a:p>
            <a:r>
              <a:rPr lang="en-US" dirty="0" smtClean="0"/>
              <a:t>Allow Physician rapid access to most pertinent data first</a:t>
            </a:r>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FFCC99"/>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We want to demonstrate ways to give </a:t>
            </a:r>
          </a:p>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caregivers more time to do what matters most</a:t>
            </a:r>
            <a:endParaRPr kumimoji="0" lang="en-US" sz="1800" b="1"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Goal was to explore ways to deal with EHR frustrations</a:t>
            </a:r>
          </a:p>
          <a:p>
            <a:pPr lvl="1"/>
            <a:r>
              <a:rPr lang="en-US" dirty="0" smtClean="0"/>
              <a:t>Multiple data sources</a:t>
            </a:r>
          </a:p>
          <a:p>
            <a:pPr lvl="1"/>
            <a:r>
              <a:rPr lang="en-US" dirty="0" smtClean="0"/>
              <a:t>“one size fits all” UI</a:t>
            </a:r>
          </a:p>
          <a:p>
            <a:pPr lvl="1"/>
            <a:r>
              <a:rPr lang="en-US" dirty="0" smtClean="0"/>
              <a:t>Outside records/images</a:t>
            </a:r>
          </a:p>
          <a:p>
            <a:pPr lvl="1"/>
            <a:r>
              <a:rPr lang="en-US" dirty="0" smtClean="0"/>
              <a:t>Etc.</a:t>
            </a:r>
          </a:p>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p>
          <a:p>
            <a:pPr lvl="1"/>
            <a:r>
              <a:rPr lang="en-US" dirty="0" smtClean="0"/>
              <a:t>Listened to SMEs (Dr. Donohue)</a:t>
            </a: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a:stretch>
            <a:fillRect/>
          </a:stretch>
        </p:blipFill>
        <p:spPr>
          <a:xfrm>
            <a:off x="4432300" y="977900"/>
            <a:ext cx="1447800" cy="115824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2.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33286BB-0BF7-46A9-B697-41382FE97F59}">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27241</TotalTime>
  <Words>3008</Words>
  <Application>Microsoft Macintosh PowerPoint</Application>
  <PresentationFormat>On-screen Show (4:3)</PresentationFormat>
  <Paragraphs>463</Paragraphs>
  <Slides>34</Slides>
  <Notes>27</Notes>
  <HiddenSlides>0</HiddenSlides>
  <MMClips>0</MMClips>
  <ScaleCrop>false</ScaleCrop>
  <HeadingPairs>
    <vt:vector size="4" baseType="variant">
      <vt:variant>
        <vt:lpstr>Design Template</vt:lpstr>
      </vt:variant>
      <vt:variant>
        <vt:i4>1</vt:i4>
      </vt:variant>
      <vt:variant>
        <vt:lpstr>Slide Titles</vt:lpstr>
      </vt:variant>
      <vt:variant>
        <vt:i4>34</vt:i4>
      </vt:variant>
    </vt:vector>
  </HeadingPairs>
  <TitlesOfParts>
    <vt:vector size="35" baseType="lpstr">
      <vt:lpstr>FY09-Innovation Exchange Template</vt:lpstr>
      <vt:lpstr>medCafe Brown Bag</vt:lpstr>
      <vt:lpstr>MedCafe People</vt:lpstr>
      <vt:lpstr>Overview</vt:lpstr>
      <vt:lpstr>MedCafe : Why Did We Do It?</vt:lpstr>
      <vt:lpstr>VA: The Current Workflow</vt:lpstr>
      <vt:lpstr>MedCafe Objectives</vt:lpstr>
      <vt:lpstr>medCafe Interface</vt:lpstr>
      <vt:lpstr>Small Pieces (Components)</vt:lpstr>
      <vt:lpstr>User Defined Interface</vt:lpstr>
      <vt:lpstr>Consistent Access to Data</vt:lpstr>
      <vt:lpstr>medCafe Interface</vt:lpstr>
      <vt:lpstr>MedCafe: How Did We Do It?</vt:lpstr>
      <vt:lpstr>medCafe Architecture</vt:lpstr>
      <vt:lpstr>Health-data Server Architecture</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Not Covered </vt:lpstr>
      <vt:lpstr>EHR: The Way Forward?</vt:lpstr>
      <vt:lpstr>MedCafe : Why What We Did Matters!</vt:lpstr>
      <vt:lpstr>New Delivery Platforms</vt:lpstr>
      <vt:lpstr>Demo</vt:lpstr>
      <vt:lpstr>Slide 28</vt:lpstr>
      <vt:lpstr>medCafe &amp; Patient Consent</vt:lpstr>
      <vt:lpstr>Possible Additional Components</vt:lpstr>
      <vt:lpstr>Collaborations </vt:lpstr>
      <vt:lpstr>SME Background</vt:lpstr>
      <vt:lpstr>Open Source </vt:lpstr>
      <vt:lpstr>MedCafe Architecture </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744</cp:revision>
  <cp:lastPrinted>2009-05-27T19:58:48Z</cp:lastPrinted>
  <dcterms:created xsi:type="dcterms:W3CDTF">2010-12-13T21:28:06Z</dcterms:created>
  <dcterms:modified xsi:type="dcterms:W3CDTF">2010-12-13T21:47:49Z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